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7" r:id="rId2"/>
    <p:sldId id="258" r:id="rId3"/>
    <p:sldId id="259" r:id="rId4"/>
    <p:sldId id="260" r:id="rId5"/>
    <p:sldId id="268" r:id="rId6"/>
    <p:sldId id="269" r:id="rId7"/>
    <p:sldId id="263" r:id="rId8"/>
    <p:sldId id="264"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34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0C2568-094E-47EC-9D12-E2700B1C6699}" type="datetimeFigureOut">
              <a:rPr lang="en-IN" smtClean="0"/>
              <a:t>09-01-2025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CC17C6-03DA-4CD0-8F22-808E3131DAB5}" type="slidenum">
              <a:rPr lang="en-IN" smtClean="0"/>
              <a:t>‹#›</a:t>
            </a:fld>
            <a:endParaRPr lang="en-IN"/>
          </a:p>
        </p:txBody>
      </p:sp>
    </p:spTree>
    <p:extLst>
      <p:ext uri="{BB962C8B-B14F-4D97-AF65-F5344CB8AC3E}">
        <p14:creationId xmlns:p14="http://schemas.microsoft.com/office/powerpoint/2010/main" val="419321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73A22-5B9D-D6E0-15E8-89FD39BFF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B053124-64A3-568D-9023-CEFA5D6882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C1EE16F-9E7F-0173-A779-AF3A99C1E01B}"/>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5" name="Footer Placeholder 4">
            <a:extLst>
              <a:ext uri="{FF2B5EF4-FFF2-40B4-BE49-F238E27FC236}">
                <a16:creationId xmlns:a16="http://schemas.microsoft.com/office/drawing/2014/main" id="{975D01FF-329C-FB72-D864-C981F2D291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B629E3D-45B4-DBAB-5173-D19BE6643847}"/>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1950459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16953-B8E6-B732-59CC-FA68306D11C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C4FEC79-6713-E489-9AE9-6170713101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990CE5-9489-6F23-1405-9785F4A14C8E}"/>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5" name="Footer Placeholder 4">
            <a:extLst>
              <a:ext uri="{FF2B5EF4-FFF2-40B4-BE49-F238E27FC236}">
                <a16:creationId xmlns:a16="http://schemas.microsoft.com/office/drawing/2014/main" id="{517F355F-8AA4-2FFD-6347-9CCAD35F5B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69F310-A2F3-61FE-FD66-F20ED01994F8}"/>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3098195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4FBEBF-29B9-13CD-E3A7-E438A2BCA43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FCEB68A-E628-93DC-F056-BF408912A0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46038BB-7F28-2779-EB9E-E9A65281AC02}"/>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5" name="Footer Placeholder 4">
            <a:extLst>
              <a:ext uri="{FF2B5EF4-FFF2-40B4-BE49-F238E27FC236}">
                <a16:creationId xmlns:a16="http://schemas.microsoft.com/office/drawing/2014/main" id="{894A1CA8-E96C-4AF8-94F3-3C2C570439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41A442-0A0F-5008-788A-E38AB24AC0B1}"/>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2313782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DF1CA-8DCD-09A5-60C3-FCB60D3A4C3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19D661B-0E3D-B21E-0027-03D3A27E02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399E382-2745-BEC8-954B-32B0E625420C}"/>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5" name="Footer Placeholder 4">
            <a:extLst>
              <a:ext uri="{FF2B5EF4-FFF2-40B4-BE49-F238E27FC236}">
                <a16:creationId xmlns:a16="http://schemas.microsoft.com/office/drawing/2014/main" id="{5B283F4C-45F1-AE30-95D2-BA665F7651B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F6C1CE-D668-FB7D-3926-CF7EC8A7B3F7}"/>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4126625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32A64-75E6-ADEE-8C68-C3086BE7D7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484E61C-17D2-111C-C1A3-8C81D4C946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AFEE6E-2CA2-AFBB-B8E0-98FA4C703A37}"/>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5" name="Footer Placeholder 4">
            <a:extLst>
              <a:ext uri="{FF2B5EF4-FFF2-40B4-BE49-F238E27FC236}">
                <a16:creationId xmlns:a16="http://schemas.microsoft.com/office/drawing/2014/main" id="{ED5B5BE8-4C15-FA29-0476-F724030B09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D91931-CF71-012C-3DC2-179E97B8FAF5}"/>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1403064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2BC2C-7850-B597-58D3-A7F2335F524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4A8FC91-10F7-B4B6-5C90-821CF56351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4673FCF-C56F-C576-3434-21999337D8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DBE96E3-2DBF-826A-BB5B-8C4695BC6BDB}"/>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6" name="Footer Placeholder 5">
            <a:extLst>
              <a:ext uri="{FF2B5EF4-FFF2-40B4-BE49-F238E27FC236}">
                <a16:creationId xmlns:a16="http://schemas.microsoft.com/office/drawing/2014/main" id="{176A65EA-E79B-834E-45E9-289B879853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836ED67-5AA0-2981-7AE5-7BFD950174B7}"/>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3019242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D9C00-B0D1-6582-63BC-09B7D15B4B9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E65AFA9-B3E5-1D83-98B6-5A60A1F8F4C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364DF5D-70B1-C1FB-F898-0B5BEBA8BC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F4E243C-6BF0-2A53-8172-D25B02A247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5FDB8D-5668-1C10-C044-5D1B016C61E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42B737A-B42C-62ED-54D7-26A473DC7B87}"/>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8" name="Footer Placeholder 7">
            <a:extLst>
              <a:ext uri="{FF2B5EF4-FFF2-40B4-BE49-F238E27FC236}">
                <a16:creationId xmlns:a16="http://schemas.microsoft.com/office/drawing/2014/main" id="{7C8A6C44-074D-349F-8F75-18D9B6A49E7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FBAE30B-B825-DF1F-4F13-3F6E5480DF82}"/>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1492593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4BB30-6A6E-19D2-91BB-5C139BAA147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CC0737F-C507-1181-FA8C-D92E0FB014BD}"/>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4" name="Footer Placeholder 3">
            <a:extLst>
              <a:ext uri="{FF2B5EF4-FFF2-40B4-BE49-F238E27FC236}">
                <a16:creationId xmlns:a16="http://schemas.microsoft.com/office/drawing/2014/main" id="{78F900BB-FAD6-3CC6-3FC3-4322166B48C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1E2CE80-DFE5-476E-D5CB-658D0DC43A37}"/>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1348512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CE46B4-E224-689D-30B2-BBC56C2CC757}"/>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3" name="Footer Placeholder 2">
            <a:extLst>
              <a:ext uri="{FF2B5EF4-FFF2-40B4-BE49-F238E27FC236}">
                <a16:creationId xmlns:a16="http://schemas.microsoft.com/office/drawing/2014/main" id="{BF03415C-8C61-9F63-4BCD-74E31C2F17F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58FD3C0-4EDC-3CBC-291F-0890A3222316}"/>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2042537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4E6FE-E65F-FE5F-D530-E2B323CFDB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18BAB1C-C071-336C-E225-8F9B3A5050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8C811AD-13DD-FFB7-8CDA-0C4D4DA751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5BBA9F-0B7A-26E0-074A-3307B0CEEDC9}"/>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6" name="Footer Placeholder 5">
            <a:extLst>
              <a:ext uri="{FF2B5EF4-FFF2-40B4-BE49-F238E27FC236}">
                <a16:creationId xmlns:a16="http://schemas.microsoft.com/office/drawing/2014/main" id="{3F215D88-497C-F801-AE22-A8AEA4DA187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CD6C210-E668-69EB-1554-0A439D132D79}"/>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2417418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8E566-00CA-81A6-610B-F3F83F9636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9DE9C58-5152-7B1B-312B-76CFCFBB31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4FC81A7-4DFF-40E3-EB43-700D2950DC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2548BA-2EA1-934E-B984-ED34AEEB1DF7}"/>
              </a:ext>
            </a:extLst>
          </p:cNvPr>
          <p:cNvSpPr>
            <a:spLocks noGrp="1"/>
          </p:cNvSpPr>
          <p:nvPr>
            <p:ph type="dt" sz="half" idx="10"/>
          </p:nvPr>
        </p:nvSpPr>
        <p:spPr/>
        <p:txBody>
          <a:bodyPr/>
          <a:lstStyle/>
          <a:p>
            <a:fld id="{F3264DAB-20C9-4B75-B5B0-64B86378FE0B}" type="datetimeFigureOut">
              <a:rPr lang="en-IN" smtClean="0"/>
              <a:t>09-01-2025</a:t>
            </a:fld>
            <a:endParaRPr lang="en-IN"/>
          </a:p>
        </p:txBody>
      </p:sp>
      <p:sp>
        <p:nvSpPr>
          <p:cNvPr id="6" name="Footer Placeholder 5">
            <a:extLst>
              <a:ext uri="{FF2B5EF4-FFF2-40B4-BE49-F238E27FC236}">
                <a16:creationId xmlns:a16="http://schemas.microsoft.com/office/drawing/2014/main" id="{A463FD77-B54C-340C-6578-6AD4046B596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D1DA5C1-8A06-9838-73E8-AE28EA799436}"/>
              </a:ext>
            </a:extLst>
          </p:cNvPr>
          <p:cNvSpPr>
            <a:spLocks noGrp="1"/>
          </p:cNvSpPr>
          <p:nvPr>
            <p:ph type="sldNum" sz="quarter" idx="12"/>
          </p:nvPr>
        </p:nvSpPr>
        <p:spPr/>
        <p:txBody>
          <a:bodyPr/>
          <a:lstStyle/>
          <a:p>
            <a:fld id="{879BD970-73FA-47B9-8220-4AA5DEA1E06B}" type="slidenum">
              <a:rPr lang="en-IN" smtClean="0"/>
              <a:t>‹#›</a:t>
            </a:fld>
            <a:endParaRPr lang="en-IN"/>
          </a:p>
        </p:txBody>
      </p:sp>
    </p:spTree>
    <p:extLst>
      <p:ext uri="{BB962C8B-B14F-4D97-AF65-F5344CB8AC3E}">
        <p14:creationId xmlns:p14="http://schemas.microsoft.com/office/powerpoint/2010/main" val="2877428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03FE7A-A0A8-0897-C05B-320844575C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2DF50D8-A05D-A7A1-5827-C9897211CE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3FB783-10DE-A7FB-7F7D-E158E1276C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264DAB-20C9-4B75-B5B0-64B86378FE0B}" type="datetimeFigureOut">
              <a:rPr lang="en-IN" smtClean="0"/>
              <a:t>09-01-2025</a:t>
            </a:fld>
            <a:endParaRPr lang="en-IN"/>
          </a:p>
        </p:txBody>
      </p:sp>
      <p:sp>
        <p:nvSpPr>
          <p:cNvPr id="5" name="Footer Placeholder 4">
            <a:extLst>
              <a:ext uri="{FF2B5EF4-FFF2-40B4-BE49-F238E27FC236}">
                <a16:creationId xmlns:a16="http://schemas.microsoft.com/office/drawing/2014/main" id="{9CF64DE2-F60F-C87E-4998-E57CE7899B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C6361C6-5C16-0855-420A-E86394D7D5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9BD970-73FA-47B9-8220-4AA5DEA1E06B}" type="slidenum">
              <a:rPr lang="en-IN" smtClean="0"/>
              <a:t>‹#›</a:t>
            </a:fld>
            <a:endParaRPr lang="en-IN"/>
          </a:p>
        </p:txBody>
      </p:sp>
    </p:spTree>
    <p:extLst>
      <p:ext uri="{BB962C8B-B14F-4D97-AF65-F5344CB8AC3E}">
        <p14:creationId xmlns:p14="http://schemas.microsoft.com/office/powerpoint/2010/main" val="18262461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C2D7B-6B47-F145-9D0B-51C6E8C034B0}"/>
              </a:ext>
            </a:extLst>
          </p:cNvPr>
          <p:cNvSpPr>
            <a:spLocks noGrp="1"/>
          </p:cNvSpPr>
          <p:nvPr>
            <p:ph type="ctrTitle"/>
          </p:nvPr>
        </p:nvSpPr>
        <p:spPr>
          <a:xfrm>
            <a:off x="5702299" y="1019175"/>
            <a:ext cx="6489700" cy="1316037"/>
          </a:xfrm>
        </p:spPr>
        <p:txBody>
          <a:bodyPr>
            <a:normAutofit/>
          </a:bodyPr>
          <a:lstStyle/>
          <a:p>
            <a:r>
              <a:rPr lang="en-US" sz="4400" b="1" u="sng" dirty="0" err="1">
                <a:latin typeface="Times New Roman" panose="02020603050405020304" pitchFamily="18" charset="0"/>
                <a:cs typeface="Times New Roman" panose="02020603050405020304" pitchFamily="18" charset="0"/>
              </a:rPr>
              <a:t>NextHikes</a:t>
            </a:r>
            <a:r>
              <a:rPr lang="en-US" sz="4400" b="1" u="sng" dirty="0">
                <a:latin typeface="Times New Roman" panose="02020603050405020304" pitchFamily="18" charset="0"/>
                <a:cs typeface="Times New Roman" panose="02020603050405020304" pitchFamily="18" charset="0"/>
              </a:rPr>
              <a:t> IT Solutions </a:t>
            </a:r>
            <a:br>
              <a:rPr lang="en-US" sz="4400" b="1" u="sng" dirty="0">
                <a:latin typeface="Times New Roman" panose="02020603050405020304" pitchFamily="18" charset="0"/>
                <a:cs typeface="Times New Roman" panose="02020603050405020304" pitchFamily="18" charset="0"/>
              </a:rPr>
            </a:br>
            <a:r>
              <a:rPr lang="en-US" sz="4400" b="1" u="sng" dirty="0">
                <a:latin typeface="Times New Roman" panose="02020603050405020304" pitchFamily="18" charset="0"/>
                <a:cs typeface="Times New Roman" panose="02020603050405020304" pitchFamily="18" charset="0"/>
              </a:rPr>
              <a:t>Project 2</a:t>
            </a:r>
            <a:endParaRPr lang="en-IN" sz="4400" b="1" u="sng"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1FB84313-6C05-E481-63E1-8DD58BBBEFDD}"/>
              </a:ext>
            </a:extLst>
          </p:cNvPr>
          <p:cNvSpPr>
            <a:spLocks noGrp="1"/>
          </p:cNvSpPr>
          <p:nvPr>
            <p:ph type="subTitle" idx="1"/>
          </p:nvPr>
        </p:nvSpPr>
        <p:spPr>
          <a:xfrm>
            <a:off x="8947150" y="5130349"/>
            <a:ext cx="3244850" cy="563562"/>
          </a:xfrm>
        </p:spPr>
        <p:txBody>
          <a:bodyPr/>
          <a:lstStyle/>
          <a:p>
            <a:r>
              <a:rPr lang="en-US" b="1" dirty="0">
                <a:latin typeface="Times New Roman" panose="02020603050405020304" pitchFamily="18" charset="0"/>
                <a:cs typeface="Times New Roman" panose="02020603050405020304" pitchFamily="18" charset="0"/>
              </a:rPr>
              <a:t>Roshan Borde</a:t>
            </a:r>
            <a:endParaRPr lang="en-IN"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6B58B91-8318-FFE1-2613-A4A33B5B50C3}"/>
              </a:ext>
            </a:extLst>
          </p:cNvPr>
          <p:cNvSpPr txBox="1"/>
          <p:nvPr/>
        </p:nvSpPr>
        <p:spPr>
          <a:xfrm>
            <a:off x="5829300" y="2967335"/>
            <a:ext cx="6489700" cy="954107"/>
          </a:xfrm>
          <a:prstGeom prst="rect">
            <a:avLst/>
          </a:prstGeom>
          <a:noFill/>
        </p:spPr>
        <p:txBody>
          <a:bodyPr wrap="square" rtlCol="0">
            <a:spAutoFit/>
          </a:bodyPr>
          <a:lstStyle/>
          <a:p>
            <a:pPr algn="ctr"/>
            <a:r>
              <a:rPr lang="en-US" sz="2800" b="1" dirty="0">
                <a:latin typeface="Times New Roman" panose="02020603050405020304" pitchFamily="18" charset="0"/>
                <a:cs typeface="Times New Roman" panose="02020603050405020304" pitchFamily="18" charset="0"/>
              </a:rPr>
              <a:t>Data Harmonization and </a:t>
            </a:r>
          </a:p>
          <a:p>
            <a:pPr algn="ctr"/>
            <a:r>
              <a:rPr lang="en-US" sz="2800" b="1" dirty="0">
                <a:latin typeface="Times New Roman" panose="02020603050405020304" pitchFamily="18" charset="0"/>
                <a:cs typeface="Times New Roman" panose="02020603050405020304" pitchFamily="18" charset="0"/>
              </a:rPr>
              <a:t>Insights Extraction </a:t>
            </a:r>
            <a:endParaRPr lang="en-IN" sz="2800" b="1" dirty="0">
              <a:latin typeface="Times New Roman" panose="02020603050405020304" pitchFamily="18" charset="0"/>
              <a:cs typeface="Times New Roman" panose="02020603050405020304" pitchFamily="18" charset="0"/>
            </a:endParaRPr>
          </a:p>
        </p:txBody>
      </p:sp>
      <p:pic>
        <p:nvPicPr>
          <p:cNvPr id="6" name="Picture 5" descr="Calculator and math tools on a surface">
            <a:extLst>
              <a:ext uri="{FF2B5EF4-FFF2-40B4-BE49-F238E27FC236}">
                <a16:creationId xmlns:a16="http://schemas.microsoft.com/office/drawing/2014/main" id="{7F757BA3-A8AA-420A-6D83-C275887DEF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5829299" cy="6858000"/>
          </a:xfrm>
          <a:prstGeom prst="rect">
            <a:avLst/>
          </a:prstGeom>
        </p:spPr>
      </p:pic>
      <p:pic>
        <p:nvPicPr>
          <p:cNvPr id="9" name="Picture 8" descr="Businessperson on a computer">
            <a:extLst>
              <a:ext uri="{FF2B5EF4-FFF2-40B4-BE49-F238E27FC236}">
                <a16:creationId xmlns:a16="http://schemas.microsoft.com/office/drawing/2014/main" id="{12D20419-8E14-1FC4-A7F0-7D0787FC33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829299" cy="6858000"/>
          </a:xfrm>
          <a:prstGeom prst="rect">
            <a:avLst/>
          </a:prstGeom>
        </p:spPr>
      </p:pic>
    </p:spTree>
    <p:extLst>
      <p:ext uri="{BB962C8B-B14F-4D97-AF65-F5344CB8AC3E}">
        <p14:creationId xmlns:p14="http://schemas.microsoft.com/office/powerpoint/2010/main" val="8314047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8628EE-D3EA-F464-BED2-68D1265CC9FA}"/>
              </a:ext>
            </a:extLst>
          </p:cNvPr>
          <p:cNvSpPr txBox="1"/>
          <p:nvPr/>
        </p:nvSpPr>
        <p:spPr>
          <a:xfrm>
            <a:off x="290818" y="592678"/>
            <a:ext cx="11610363" cy="5963427"/>
          </a:xfrm>
          <a:prstGeom prst="rect">
            <a:avLst/>
          </a:prstGeom>
          <a:noFill/>
        </p:spPr>
        <p:txBody>
          <a:bodyPr wrap="square">
            <a:spAutoFit/>
          </a:bodyPr>
          <a:lstStyle/>
          <a:p>
            <a:pPr algn="just">
              <a:lnSpc>
                <a:spcPct val="150000"/>
              </a:lnSpc>
            </a:pPr>
            <a:r>
              <a:rPr lang="en-US" b="1" dirty="0">
                <a:latin typeface="Times New Roman" panose="02020603050405020304" pitchFamily="18" charset="0"/>
                <a:cs typeface="Times New Roman" panose="02020603050405020304" pitchFamily="18" charset="0"/>
              </a:rPr>
              <a:t>By Observing </a:t>
            </a:r>
            <a:r>
              <a:rPr lang="en-US" b="1" dirty="0" err="1">
                <a:latin typeface="Times New Roman" panose="02020603050405020304" pitchFamily="18" charset="0"/>
                <a:cs typeface="Times New Roman" panose="02020603050405020304" pitchFamily="18" charset="0"/>
              </a:rPr>
              <a:t>Correaltion</a:t>
            </a:r>
            <a:r>
              <a:rPr lang="en-US" b="1" dirty="0">
                <a:latin typeface="Times New Roman" panose="02020603050405020304" pitchFamily="18" charset="0"/>
                <a:cs typeface="Times New Roman" panose="02020603050405020304" pitchFamily="18" charset="0"/>
              </a:rPr>
              <a:t> between categorical columns  and </a:t>
            </a:r>
            <a:r>
              <a:rPr lang="en-US" b="1" dirty="0" err="1">
                <a:latin typeface="Times New Roman" panose="02020603050405020304" pitchFamily="18" charset="0"/>
                <a:cs typeface="Times New Roman" panose="02020603050405020304" pitchFamily="18" charset="0"/>
              </a:rPr>
              <a:t>cnt</a:t>
            </a:r>
            <a:r>
              <a:rPr lang="en-US" b="1" dirty="0">
                <a:latin typeface="Times New Roman" panose="02020603050405020304" pitchFamily="18" charset="0"/>
                <a:cs typeface="Times New Roman" panose="02020603050405020304" pitchFamily="18" charset="0"/>
              </a:rPr>
              <a:t> (Total </a:t>
            </a:r>
            <a:r>
              <a:rPr lang="en-US" b="1" dirty="0" err="1">
                <a:latin typeface="Times New Roman" panose="02020603050405020304" pitchFamily="18" charset="0"/>
                <a:cs typeface="Times New Roman" panose="02020603050405020304" pitchFamily="18" charset="0"/>
              </a:rPr>
              <a:t>numner</a:t>
            </a:r>
            <a:r>
              <a:rPr lang="en-US" b="1" dirty="0">
                <a:latin typeface="Times New Roman" panose="02020603050405020304" pitchFamily="18" charset="0"/>
                <a:cs typeface="Times New Roman" panose="02020603050405020304" pitchFamily="18" charset="0"/>
              </a:rPr>
              <a:t> of rental):- </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it came to know that </a:t>
            </a:r>
            <a:r>
              <a:rPr lang="en-US" dirty="0" err="1">
                <a:latin typeface="Times New Roman" panose="02020603050405020304" pitchFamily="18" charset="0"/>
                <a:cs typeface="Times New Roman" panose="02020603050405020304" pitchFamily="18" charset="0"/>
              </a:rPr>
              <a:t>mnth</a:t>
            </a:r>
            <a:r>
              <a:rPr lang="en-US" dirty="0">
                <a:latin typeface="Times New Roman" panose="02020603050405020304" pitchFamily="18" charset="0"/>
                <a:cs typeface="Times New Roman" panose="02020603050405020304" pitchFamily="18" charset="0"/>
              </a:rPr>
              <a:t> specially 2nd i.e. </a:t>
            </a:r>
            <a:r>
              <a:rPr lang="en-US" dirty="0" err="1">
                <a:latin typeface="Times New Roman" panose="02020603050405020304" pitchFamily="18" charset="0"/>
                <a:cs typeface="Times New Roman" panose="02020603050405020304" pitchFamily="18" charset="0"/>
              </a:rPr>
              <a:t>february</a:t>
            </a:r>
            <a:r>
              <a:rPr lang="en-US" dirty="0">
                <a:latin typeface="Times New Roman" panose="02020603050405020304" pitchFamily="18" charset="0"/>
                <a:cs typeface="Times New Roman" panose="02020603050405020304" pitchFamily="18" charset="0"/>
              </a:rPr>
              <a:t> has more number of rental as compare to 1st </a:t>
            </a:r>
            <a:r>
              <a:rPr lang="en-US" dirty="0" err="1">
                <a:latin typeface="Times New Roman" panose="02020603050405020304" pitchFamily="18" charset="0"/>
                <a:cs typeface="Times New Roman" panose="02020603050405020304" pitchFamily="18" charset="0"/>
              </a:rPr>
              <a:t>mnth</a:t>
            </a:r>
            <a:r>
              <a:rPr lang="en-US" dirty="0">
                <a:latin typeface="Times New Roman" panose="02020603050405020304" pitchFamily="18" charset="0"/>
                <a:cs typeface="Times New Roman" panose="02020603050405020304" pitchFamily="18" charset="0"/>
              </a:rPr>
              <a:t> i.e. January.</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 </a:t>
            </a:r>
            <a:r>
              <a:rPr lang="en-US" dirty="0" err="1">
                <a:latin typeface="Times New Roman" panose="02020603050405020304" pitchFamily="18" charset="0"/>
                <a:cs typeface="Times New Roman" panose="02020603050405020304" pitchFamily="18" charset="0"/>
              </a:rPr>
              <a:t>hr</a:t>
            </a:r>
            <a:r>
              <a:rPr lang="en-US" dirty="0">
                <a:latin typeface="Times New Roman" panose="02020603050405020304" pitchFamily="18" charset="0"/>
                <a:cs typeface="Times New Roman" panose="02020603050405020304" pitchFamily="18" charset="0"/>
              </a:rPr>
              <a:t>(hours) column, morning 7,8 and 9 and </a:t>
            </a:r>
            <a:r>
              <a:rPr lang="en-US" dirty="0" err="1">
                <a:latin typeface="Times New Roman" panose="02020603050405020304" pitchFamily="18" charset="0"/>
                <a:cs typeface="Times New Roman" panose="02020603050405020304" pitchFamily="18" charset="0"/>
              </a:rPr>
              <a:t>eveining</a:t>
            </a:r>
            <a:r>
              <a:rPr lang="en-US" dirty="0">
                <a:latin typeface="Times New Roman" panose="02020603050405020304" pitchFamily="18" charset="0"/>
                <a:cs typeface="Times New Roman" panose="02020603050405020304" pitchFamily="18" charset="0"/>
              </a:rPr>
              <a:t> 17,18,and 19 have a highest number of rental. </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By considering a holyday column, it came to know that working days have more number of rental as compare to holyday.</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By </a:t>
            </a:r>
            <a:r>
              <a:rPr lang="en-US" dirty="0" err="1">
                <a:latin typeface="Times New Roman" panose="02020603050405020304" pitchFamily="18" charset="0"/>
                <a:cs typeface="Times New Roman" panose="02020603050405020304" pitchFamily="18" charset="0"/>
              </a:rPr>
              <a:t>Analysing</a:t>
            </a:r>
            <a:r>
              <a:rPr lang="en-US" dirty="0">
                <a:latin typeface="Times New Roman" panose="02020603050405020304" pitchFamily="18" charset="0"/>
                <a:cs typeface="Times New Roman" panose="02020603050405020304" pitchFamily="18" charset="0"/>
              </a:rPr>
              <a:t> weekday column(if'0' is considered as a Sunday) in Tuesday people have taken highest number of rental service followed </a:t>
            </a:r>
            <a:r>
              <a:rPr lang="en-US" dirty="0" err="1">
                <a:latin typeface="Times New Roman" panose="02020603050405020304" pitchFamily="18" charset="0"/>
                <a:cs typeface="Times New Roman" panose="02020603050405020304" pitchFamily="18" charset="0"/>
              </a:rPr>
              <a:t>bt</a:t>
            </a:r>
            <a:r>
              <a:rPr lang="en-US" dirty="0">
                <a:latin typeface="Times New Roman" panose="02020603050405020304" pitchFamily="18" charset="0"/>
                <a:cs typeface="Times New Roman" panose="02020603050405020304" pitchFamily="18" charset="0"/>
              </a:rPr>
              <a:t> Thursday and Friday.</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 </a:t>
            </a:r>
            <a:r>
              <a:rPr lang="en-US" dirty="0" err="1">
                <a:latin typeface="Times New Roman" panose="02020603050405020304" pitchFamily="18" charset="0"/>
                <a:cs typeface="Times New Roman" panose="02020603050405020304" pitchFamily="18" charset="0"/>
              </a:rPr>
              <a:t>weathersit</a:t>
            </a:r>
            <a:r>
              <a:rPr lang="en-US" dirty="0">
                <a:latin typeface="Times New Roman" panose="02020603050405020304" pitchFamily="18" charset="0"/>
                <a:cs typeface="Times New Roman" panose="02020603050405020304" pitchFamily="18" charset="0"/>
              </a:rPr>
              <a:t>(weather situation) 1:Clear, Few clouds, Partly cloudy, Partly cloudy, 2: Mist + Cloudy, Mist + Broken clouds, Mist + Few clouds, Mist, # 3: Light Snow, Light Rain + Thunderstorm + Scattered clouds, Light Rain +Scattered clouds have more rental service as compare to 4: Heavy Rain + Ice Pallets + Thunderstorm + Mist, Snow + Fog.        </a:t>
            </a:r>
          </a:p>
          <a:p>
            <a:pPr marL="285750" indent="-285750" algn="just">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Conclusion: </a:t>
            </a:r>
            <a:r>
              <a:rPr lang="en-US" dirty="0">
                <a:latin typeface="Times New Roman" panose="02020603050405020304" pitchFamily="18" charset="0"/>
                <a:cs typeface="Times New Roman" panose="02020603050405020304" pitchFamily="18" charset="0"/>
              </a:rPr>
              <a:t>All categorical data are also affected to </a:t>
            </a:r>
            <a:r>
              <a:rPr lang="en-US" dirty="0" err="1">
                <a:latin typeface="Times New Roman" panose="02020603050405020304" pitchFamily="18" charset="0"/>
                <a:cs typeface="Times New Roman" panose="02020603050405020304" pitchFamily="18" charset="0"/>
              </a:rPr>
              <a:t>cnt</a:t>
            </a:r>
            <a:r>
              <a:rPr lang="en-US" dirty="0">
                <a:latin typeface="Times New Roman" panose="02020603050405020304" pitchFamily="18" charset="0"/>
                <a:cs typeface="Times New Roman" panose="02020603050405020304" pitchFamily="18" charset="0"/>
              </a:rPr>
              <a:t> (Total </a:t>
            </a:r>
            <a:r>
              <a:rPr lang="en-US" dirty="0" err="1">
                <a:latin typeface="Times New Roman" panose="02020603050405020304" pitchFamily="18" charset="0"/>
                <a:cs typeface="Times New Roman" panose="02020603050405020304" pitchFamily="18" charset="0"/>
              </a:rPr>
              <a:t>numner</a:t>
            </a:r>
            <a:r>
              <a:rPr lang="en-US" dirty="0">
                <a:latin typeface="Times New Roman" panose="02020603050405020304" pitchFamily="18" charset="0"/>
                <a:cs typeface="Times New Roman" panose="02020603050405020304" pitchFamily="18" charset="0"/>
              </a:rPr>
              <a:t> of rental), it increases or decreases according to data.</a:t>
            </a:r>
            <a:endParaRPr lang="en-IN"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15630AF1-F324-355C-B5B4-DD786BE2F3BD}"/>
              </a:ext>
            </a:extLst>
          </p:cNvPr>
          <p:cNvSpPr txBox="1"/>
          <p:nvPr/>
        </p:nvSpPr>
        <p:spPr>
          <a:xfrm>
            <a:off x="2904688" y="192568"/>
            <a:ext cx="6094602" cy="400110"/>
          </a:xfrm>
          <a:prstGeom prst="rect">
            <a:avLst/>
          </a:prstGeom>
          <a:noFill/>
        </p:spPr>
        <p:txBody>
          <a:bodyPr wrap="square">
            <a:spAutoFit/>
          </a:bodyPr>
          <a:lstStyle/>
          <a:p>
            <a:pPr algn="ctr"/>
            <a:r>
              <a:rPr lang="en-IN" sz="2000" b="1" u="sng" dirty="0">
                <a:latin typeface="Times New Roman" panose="02020603050405020304" pitchFamily="18" charset="0"/>
                <a:cs typeface="Times New Roman" panose="02020603050405020304" pitchFamily="18" charset="0"/>
              </a:rPr>
              <a:t>Findings from the dataset</a:t>
            </a:r>
          </a:p>
        </p:txBody>
      </p:sp>
    </p:spTree>
    <p:extLst>
      <p:ext uri="{BB962C8B-B14F-4D97-AF65-F5344CB8AC3E}">
        <p14:creationId xmlns:p14="http://schemas.microsoft.com/office/powerpoint/2010/main" val="135230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E33D3D-1A05-93BC-1C1C-1832EE5DC2AB}"/>
              </a:ext>
            </a:extLst>
          </p:cNvPr>
          <p:cNvSpPr txBox="1"/>
          <p:nvPr/>
        </p:nvSpPr>
        <p:spPr>
          <a:xfrm>
            <a:off x="3054990" y="2592197"/>
            <a:ext cx="6082019" cy="769441"/>
          </a:xfrm>
          <a:prstGeom prst="rect">
            <a:avLst/>
          </a:prstGeom>
          <a:noFill/>
        </p:spPr>
        <p:txBody>
          <a:bodyPr wrap="square" rtlCol="0">
            <a:spAutoFit/>
          </a:bodyPr>
          <a:lstStyle/>
          <a:p>
            <a:pPr algn="ctr"/>
            <a:r>
              <a:rPr lang="en-US" sz="4400" b="1" u="sng" dirty="0">
                <a:latin typeface="Times New Roman" panose="02020603050405020304" pitchFamily="18" charset="0"/>
                <a:cs typeface="Times New Roman" panose="02020603050405020304" pitchFamily="18" charset="0"/>
              </a:rPr>
              <a:t>Thank You</a:t>
            </a:r>
            <a:endParaRPr lang="en-IN" sz="4400" b="1" u="sng"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A1364AC0-C126-9EE6-94CD-E14F0C34E9A3}"/>
              </a:ext>
            </a:extLst>
          </p:cNvPr>
          <p:cNvPicPr>
            <a:picLocks noChangeAspect="1"/>
          </p:cNvPicPr>
          <p:nvPr/>
        </p:nvPicPr>
        <p:blipFill>
          <a:blip r:embed="rId2"/>
          <a:stretch>
            <a:fillRect/>
          </a:stretch>
        </p:blipFill>
        <p:spPr>
          <a:xfrm>
            <a:off x="2886178" y="1020871"/>
            <a:ext cx="6419644" cy="4816257"/>
          </a:xfrm>
          <a:prstGeom prst="rect">
            <a:avLst/>
          </a:prstGeom>
        </p:spPr>
      </p:pic>
    </p:spTree>
    <p:extLst>
      <p:ext uri="{BB962C8B-B14F-4D97-AF65-F5344CB8AC3E}">
        <p14:creationId xmlns:p14="http://schemas.microsoft.com/office/powerpoint/2010/main" val="1308650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FA947-351C-DC49-FC7B-5950D8C188D1}"/>
              </a:ext>
            </a:extLst>
          </p:cNvPr>
          <p:cNvSpPr>
            <a:spLocks noGrp="1"/>
          </p:cNvSpPr>
          <p:nvPr>
            <p:ph type="title"/>
          </p:nvPr>
        </p:nvSpPr>
        <p:spPr>
          <a:xfrm>
            <a:off x="838200" y="365126"/>
            <a:ext cx="10515600" cy="725444"/>
          </a:xfrm>
        </p:spPr>
        <p:txBody>
          <a:bodyPr>
            <a:normAutofit/>
          </a:bodyPr>
          <a:lstStyle/>
          <a:p>
            <a:pPr algn="ctr"/>
            <a:r>
              <a:rPr lang="en-US" sz="2400" b="1" u="sng" dirty="0">
                <a:latin typeface="Times New Roman" panose="02020603050405020304" pitchFamily="18" charset="0"/>
                <a:cs typeface="Times New Roman" panose="02020603050405020304" pitchFamily="18" charset="0"/>
              </a:rPr>
              <a:t>Data Harmonization and Insights Extraction </a:t>
            </a:r>
          </a:p>
        </p:txBody>
      </p:sp>
      <p:sp>
        <p:nvSpPr>
          <p:cNvPr id="4" name="TextBox 3">
            <a:extLst>
              <a:ext uri="{FF2B5EF4-FFF2-40B4-BE49-F238E27FC236}">
                <a16:creationId xmlns:a16="http://schemas.microsoft.com/office/drawing/2014/main" id="{0965779A-6DE4-F09F-9358-400171189803}"/>
              </a:ext>
            </a:extLst>
          </p:cNvPr>
          <p:cNvSpPr txBox="1"/>
          <p:nvPr/>
        </p:nvSpPr>
        <p:spPr>
          <a:xfrm>
            <a:off x="687897" y="1090570"/>
            <a:ext cx="10999365" cy="5301708"/>
          </a:xfrm>
          <a:prstGeom prst="rect">
            <a:avLst/>
          </a:prstGeom>
          <a:noFill/>
        </p:spPr>
        <p:txBody>
          <a:bodyPr wrap="square" rtlCol="0">
            <a:spAutoFit/>
          </a:bodyPr>
          <a:lstStyle/>
          <a:p>
            <a:r>
              <a:rPr lang="en-US" sz="2000" b="1" u="sng" dirty="0">
                <a:latin typeface="Times New Roman" panose="02020603050405020304" pitchFamily="18" charset="0"/>
                <a:cs typeface="Times New Roman" panose="02020603050405020304" pitchFamily="18" charset="0"/>
              </a:rPr>
              <a:t>Introduction:</a:t>
            </a:r>
          </a:p>
          <a:p>
            <a:pPr marL="342900" indent="-34290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project explores the process of Data Harmonization and Insights Extraction using three datasets.</a:t>
            </a:r>
          </a:p>
          <a:p>
            <a:pPr marL="342900" indent="-34290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first Dataset contains one numerical and other categorical features such as date, season, year, month, hour, holiday, weekday, and weather situation, alongside numerical columns including temperature and Second dataset contain </a:t>
            </a:r>
            <a:r>
              <a:rPr lang="en-US" dirty="0" err="1">
                <a:latin typeface="Times New Roman" panose="02020603050405020304" pitchFamily="18" charset="0"/>
                <a:cs typeface="Times New Roman" panose="02020603050405020304" pitchFamily="18" charset="0"/>
              </a:rPr>
              <a:t>amtemperature</a:t>
            </a:r>
            <a:r>
              <a:rPr lang="en-US" dirty="0">
                <a:latin typeface="Times New Roman" panose="02020603050405020304" pitchFamily="18" charset="0"/>
                <a:cs typeface="Times New Roman" panose="02020603050405020304" pitchFamily="18" charset="0"/>
              </a:rPr>
              <a:t>, humidity, windspeed, casual, registered and total number of rentals, Third dataset contain all columns as above including categorical and numerical along with additional rows.</a:t>
            </a:r>
          </a:p>
          <a:p>
            <a:pPr marL="342900" indent="-34290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This project is to transform raw data into actionable insights through a structured approach comprising three key phases: Data Acquisition, Data Wrangling, and Data Analysis. </a:t>
            </a:r>
          </a:p>
          <a:p>
            <a:pPr marL="342900" indent="-34290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In the Data Acquisition phase, datasets are loaded into Python for initial exploration using tools like .info(). Observations regarding data quality, completeness, and potential issues are documented to guide subsequent steps.</a:t>
            </a:r>
            <a:r>
              <a:rPr lang="en-IN" b="1" u="sng"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6350182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B304E6-317E-4572-4D90-F3EBF5CA234A}"/>
              </a:ext>
            </a:extLst>
          </p:cNvPr>
          <p:cNvSpPr txBox="1"/>
          <p:nvPr/>
        </p:nvSpPr>
        <p:spPr>
          <a:xfrm>
            <a:off x="610648" y="528398"/>
            <a:ext cx="10970704" cy="5547929"/>
          </a:xfrm>
          <a:prstGeom prst="rect">
            <a:avLst/>
          </a:prstGeom>
          <a:noFill/>
        </p:spPr>
        <p:txBody>
          <a:bodyPr wrap="square">
            <a:spAutoFit/>
          </a:bodyPr>
          <a:lstStyle/>
          <a:p>
            <a:pPr algn="ctr"/>
            <a:r>
              <a:rPr lang="en-US" sz="2000" b="1" u="sng" dirty="0">
                <a:latin typeface="Times New Roman" panose="02020603050405020304" pitchFamily="18" charset="0"/>
                <a:cs typeface="Times New Roman" panose="02020603050405020304" pitchFamily="18" charset="0"/>
              </a:rPr>
              <a:t>Introduction:</a:t>
            </a:r>
          </a:p>
          <a:p>
            <a:endParaRPr lang="en-US" b="1" u="sng" dirty="0">
              <a:latin typeface="Times New Roman" panose="02020603050405020304" pitchFamily="18" charset="0"/>
              <a:cs typeface="Times New Roman" panose="02020603050405020304" pitchFamily="18" charset="0"/>
            </a:endParaRPr>
          </a:p>
          <a:p>
            <a:pPr marL="285750" indent="-285750" algn="just">
              <a:lnSpc>
                <a:spcPct val="200000"/>
              </a:lnSpc>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During Data Wrangling, the first task involves integrating Dataset_1 and Dataset_2 by merging them on common keys, handling missing values through imputation, and performing basic statistical analysis to evaluate central tendencies. Unnecessary columns and duplicates are removed to streamline the data. The second task involves integrating Dataset_3 by concatenating it with the existing dataset, followed by a detailed analysis of missing values, outliers, and applying statistical methods to address these issues effectively.</a:t>
            </a:r>
            <a:endParaRPr lang="en-US" dirty="0">
              <a:latin typeface="Times New Roman" panose="02020603050405020304" pitchFamily="18" charset="0"/>
              <a:cs typeface="Times New Roman" panose="02020603050405020304" pitchFamily="18" charset="0"/>
            </a:endParaRPr>
          </a:p>
          <a:p>
            <a:pPr marL="285750" indent="-285750" algn="just">
              <a:lnSpc>
                <a:spcPct val="200000"/>
              </a:lnSpc>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Finally, in the Data Analysis phase, advanced statistical methods are employed. Skewness in numerical attributes is analyzed, correlations between features are computed, and key insights are visualized using heatmaps, scatter plots, and boxplots. This process ensures harmonized, high-quality data and enables the extraction of meaningful insights for informed decision-making.</a:t>
            </a:r>
          </a:p>
        </p:txBody>
      </p:sp>
    </p:spTree>
    <p:extLst>
      <p:ext uri="{BB962C8B-B14F-4D97-AF65-F5344CB8AC3E}">
        <p14:creationId xmlns:p14="http://schemas.microsoft.com/office/powerpoint/2010/main" val="2515469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BBAE4D1-A395-0FE6-67EA-75522A67D09C}"/>
              </a:ext>
            </a:extLst>
          </p:cNvPr>
          <p:cNvSpPr txBox="1"/>
          <p:nvPr/>
        </p:nvSpPr>
        <p:spPr>
          <a:xfrm>
            <a:off x="662730" y="444616"/>
            <a:ext cx="10805020" cy="5609484"/>
          </a:xfrm>
          <a:prstGeom prst="rect">
            <a:avLst/>
          </a:prstGeom>
          <a:noFill/>
        </p:spPr>
        <p:txBody>
          <a:bodyPr wrap="square" rtlCol="0">
            <a:spAutoFit/>
          </a:bodyPr>
          <a:lstStyle/>
          <a:p>
            <a:pPr algn="ctr"/>
            <a:r>
              <a:rPr lang="en-US" sz="2000" b="1" u="sng" dirty="0">
                <a:latin typeface="Times New Roman" panose="02020603050405020304" pitchFamily="18" charset="0"/>
                <a:cs typeface="Times New Roman" panose="02020603050405020304" pitchFamily="18" charset="0"/>
              </a:rPr>
              <a:t>Objectives:</a:t>
            </a:r>
          </a:p>
          <a:p>
            <a:endParaRPr lang="en-US" sz="2000" b="1" u="sng" dirty="0">
              <a:latin typeface="Times New Roman" panose="02020603050405020304" pitchFamily="18" charset="0"/>
              <a:cs typeface="Times New Roman" panose="02020603050405020304" pitchFamily="18" charset="0"/>
            </a:endParaRP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Gain hands-on experience in cleaning, merging, and wrangling complex datasets to ensure consistency and accuracy.</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Develop proficiency in applying exploratory data analysis (EDA) techniques to uncover patterns, trends, and irregularities in the data.</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Effectively handle missing values, outliers, and other data quality issues using appropriate statistical and analytical methods.</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Prepare datasets for advanced modeling by normalizing, transforming, and integrating diverse data sources.</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Enable the creation of actionable insights to support real-world business use cases and decision-making processes.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8665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0670E-2ECC-FBED-5BC9-C7B8ABF0DBA9}"/>
              </a:ext>
            </a:extLst>
          </p:cNvPr>
          <p:cNvSpPr>
            <a:spLocks noGrp="1"/>
          </p:cNvSpPr>
          <p:nvPr>
            <p:ph type="title"/>
          </p:nvPr>
        </p:nvSpPr>
        <p:spPr/>
        <p:txBody>
          <a:bodyPr>
            <a:normAutofit/>
          </a:bodyPr>
          <a:lstStyle/>
          <a:p>
            <a:pPr algn="ctr"/>
            <a:r>
              <a:rPr lang="en-US" sz="2400" b="1" u="sng" dirty="0">
                <a:latin typeface="Times New Roman" panose="02020603050405020304" pitchFamily="18" charset="0"/>
                <a:cs typeface="Times New Roman" panose="02020603050405020304" pitchFamily="18" charset="0"/>
              </a:rPr>
              <a:t>Data wrangling and cleaning steps:</a:t>
            </a:r>
            <a:br>
              <a:rPr lang="en-US" sz="2400" b="1" u="sng" dirty="0">
                <a:latin typeface="Times New Roman" panose="02020603050405020304" pitchFamily="18" charset="0"/>
                <a:cs typeface="Times New Roman" panose="02020603050405020304" pitchFamily="18" charset="0"/>
              </a:rPr>
            </a:br>
            <a:br>
              <a:rPr lang="en-US" sz="2400" b="1" u="sng" dirty="0">
                <a:latin typeface="Times New Roman" panose="02020603050405020304" pitchFamily="18" charset="0"/>
                <a:cs typeface="Times New Roman" panose="02020603050405020304" pitchFamily="18" charset="0"/>
              </a:rPr>
            </a:br>
            <a:endParaRPr lang="en-IN" sz="2400" b="1" u="sng"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A365446B-A71F-5400-32BB-BE01D736111B}"/>
              </a:ext>
            </a:extLst>
          </p:cNvPr>
          <p:cNvPicPr>
            <a:picLocks noGrp="1" noChangeAspect="1"/>
          </p:cNvPicPr>
          <p:nvPr>
            <p:ph idx="1"/>
          </p:nvPr>
        </p:nvPicPr>
        <p:blipFill>
          <a:blip r:embed="rId2"/>
          <a:stretch>
            <a:fillRect/>
          </a:stretch>
        </p:blipFill>
        <p:spPr>
          <a:xfrm>
            <a:off x="5630921" y="1157680"/>
            <a:ext cx="5721291" cy="5072485"/>
          </a:xfrm>
          <a:prstGeom prst="rect">
            <a:avLst/>
          </a:prstGeom>
        </p:spPr>
      </p:pic>
      <p:sp>
        <p:nvSpPr>
          <p:cNvPr id="4" name="Text Placeholder 3">
            <a:extLst>
              <a:ext uri="{FF2B5EF4-FFF2-40B4-BE49-F238E27FC236}">
                <a16:creationId xmlns:a16="http://schemas.microsoft.com/office/drawing/2014/main" id="{2239656F-2466-DD00-F44E-7CD55CD9034A}"/>
              </a:ext>
            </a:extLst>
          </p:cNvPr>
          <p:cNvSpPr>
            <a:spLocks noGrp="1"/>
          </p:cNvSpPr>
          <p:nvPr>
            <p:ph type="body" sz="half" idx="2"/>
          </p:nvPr>
        </p:nvSpPr>
        <p:spPr>
          <a:xfrm>
            <a:off x="562062" y="1417739"/>
            <a:ext cx="4999839" cy="4983061"/>
          </a:xfrm>
        </p:spPr>
        <p:txBody>
          <a:bodyPr>
            <a:normAutofit/>
          </a:bodyPr>
          <a:lstStyle/>
          <a:p>
            <a:pPr algn="just"/>
            <a:r>
              <a:rPr lang="en-US" sz="1800" b="1" dirty="0">
                <a:latin typeface="Times New Roman" panose="02020603050405020304" pitchFamily="18" charset="0"/>
                <a:cs typeface="Times New Roman" panose="02020603050405020304" pitchFamily="18" charset="0"/>
              </a:rPr>
              <a:t>A. Libraries Imported</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Utilized pandas, NumPy, matplotlib, seaborn for data manipulation and visualization.</a:t>
            </a:r>
          </a:p>
          <a:p>
            <a:pPr algn="just"/>
            <a:r>
              <a:rPr lang="en-US" sz="1800" b="1" dirty="0">
                <a:latin typeface="Times New Roman" panose="02020603050405020304" pitchFamily="18" charset="0"/>
                <a:cs typeface="Times New Roman" panose="02020603050405020304" pitchFamily="18" charset="0"/>
              </a:rPr>
              <a:t>B. Data Loading and Exploration</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Data loaded into Python using pandas.</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Displayed first few rows using .head() to understand structure.</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Checked data types and summary using .info().</a:t>
            </a:r>
          </a:p>
          <a:p>
            <a:pPr algn="just"/>
            <a:r>
              <a:rPr lang="en-US" sz="1800" b="1" dirty="0">
                <a:latin typeface="Times New Roman" panose="02020603050405020304" pitchFamily="18" charset="0"/>
                <a:cs typeface="Times New Roman" panose="02020603050405020304" pitchFamily="18" charset="0"/>
              </a:rPr>
              <a:t>C. Data Type Adjustments</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Converted categorical columns which are  misclassified as float or int to appropriate category type.</a:t>
            </a:r>
          </a:p>
          <a:p>
            <a:pPr algn="just"/>
            <a:r>
              <a:rPr lang="en-US" sz="1800" b="1" dirty="0">
                <a:latin typeface="Times New Roman" panose="02020603050405020304" pitchFamily="18" charset="0"/>
                <a:cs typeface="Times New Roman" panose="02020603050405020304" pitchFamily="18" charset="0"/>
              </a:rPr>
              <a:t>D. Dataset Dimensions</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Verified dataset size using .shape (rows, columns).</a:t>
            </a:r>
          </a:p>
          <a:p>
            <a:pPr marL="285750" indent="-285750" algn="just">
              <a:buFont typeface="Wingdings" panose="05000000000000000000" pitchFamily="2" charset="2"/>
              <a:buChar char="Ø"/>
            </a:pPr>
            <a:endParaRPr lang="en-US" sz="1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571294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60A549-59D4-8BDE-0953-D352A8DD83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01BFCE-28F5-7872-A7FC-D16F6B0F02A2}"/>
              </a:ext>
            </a:extLst>
          </p:cNvPr>
          <p:cNvSpPr>
            <a:spLocks noGrp="1"/>
          </p:cNvSpPr>
          <p:nvPr>
            <p:ph type="title"/>
          </p:nvPr>
        </p:nvSpPr>
        <p:spPr/>
        <p:txBody>
          <a:bodyPr>
            <a:normAutofit/>
          </a:bodyPr>
          <a:lstStyle/>
          <a:p>
            <a:pPr algn="ctr"/>
            <a:r>
              <a:rPr lang="en-US" sz="2400" b="1" u="sng" dirty="0">
                <a:latin typeface="Times New Roman" panose="02020603050405020304" pitchFamily="18" charset="0"/>
                <a:cs typeface="Times New Roman" panose="02020603050405020304" pitchFamily="18" charset="0"/>
              </a:rPr>
              <a:t>Data wrangling and cleaning steps:</a:t>
            </a:r>
            <a:br>
              <a:rPr lang="en-US" sz="2400" b="1" u="sng" dirty="0">
                <a:latin typeface="Times New Roman" panose="02020603050405020304" pitchFamily="18" charset="0"/>
                <a:cs typeface="Times New Roman" panose="02020603050405020304" pitchFamily="18" charset="0"/>
              </a:rPr>
            </a:br>
            <a:br>
              <a:rPr lang="en-US" sz="2400" b="1" u="sng" dirty="0">
                <a:latin typeface="Times New Roman" panose="02020603050405020304" pitchFamily="18" charset="0"/>
                <a:cs typeface="Times New Roman" panose="02020603050405020304" pitchFamily="18" charset="0"/>
              </a:rPr>
            </a:br>
            <a:endParaRPr lang="en-IN" sz="2400" b="1" u="sng" dirty="0">
              <a:latin typeface="Times New Roman" panose="02020603050405020304" pitchFamily="18" charset="0"/>
              <a:cs typeface="Times New Roman" panose="02020603050405020304" pitchFamily="18" charset="0"/>
            </a:endParaRPr>
          </a:p>
        </p:txBody>
      </p:sp>
      <p:sp>
        <p:nvSpPr>
          <p:cNvPr id="4" name="Text Placeholder 3">
            <a:extLst>
              <a:ext uri="{FF2B5EF4-FFF2-40B4-BE49-F238E27FC236}">
                <a16:creationId xmlns:a16="http://schemas.microsoft.com/office/drawing/2014/main" id="{AF8E0033-FBCF-A31B-F3B2-92B37784BA7E}"/>
              </a:ext>
            </a:extLst>
          </p:cNvPr>
          <p:cNvSpPr>
            <a:spLocks noGrp="1"/>
          </p:cNvSpPr>
          <p:nvPr>
            <p:ph type="body" sz="half" idx="2"/>
          </p:nvPr>
        </p:nvSpPr>
        <p:spPr>
          <a:xfrm>
            <a:off x="587229" y="1510019"/>
            <a:ext cx="5345694" cy="4429388"/>
          </a:xfrm>
        </p:spPr>
        <p:txBody>
          <a:bodyPr>
            <a:normAutofit fontScale="92500" lnSpcReduction="10000"/>
          </a:bodyPr>
          <a:lstStyle/>
          <a:p>
            <a:pPr algn="just"/>
            <a:r>
              <a:rPr lang="en-US" sz="1800" b="1" dirty="0">
                <a:latin typeface="Times New Roman" panose="02020603050405020304" pitchFamily="18" charset="0"/>
                <a:cs typeface="Times New Roman" panose="02020603050405020304" pitchFamily="18" charset="0"/>
              </a:rPr>
              <a:t>E. </a:t>
            </a:r>
            <a:r>
              <a:rPr lang="en-US" sz="1900" b="1" dirty="0">
                <a:latin typeface="Times New Roman" panose="02020603050405020304" pitchFamily="18" charset="0"/>
                <a:cs typeface="Times New Roman" panose="02020603050405020304" pitchFamily="18" charset="0"/>
              </a:rPr>
              <a:t>Handling Missing Values</a:t>
            </a:r>
          </a:p>
          <a:p>
            <a:pPr marL="285750" indent="-285750"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Identified missing values using .</a:t>
            </a:r>
            <a:r>
              <a:rPr lang="en-US" sz="1900" dirty="0" err="1">
                <a:latin typeface="Times New Roman" panose="02020603050405020304" pitchFamily="18" charset="0"/>
                <a:cs typeface="Times New Roman" panose="02020603050405020304" pitchFamily="18" charset="0"/>
              </a:rPr>
              <a:t>isnull</a:t>
            </a:r>
            <a:r>
              <a:rPr lang="en-US" sz="1900" dirty="0">
                <a:latin typeface="Times New Roman" panose="02020603050405020304" pitchFamily="18" charset="0"/>
                <a:cs typeface="Times New Roman" panose="02020603050405020304" pitchFamily="18" charset="0"/>
              </a:rPr>
              <a:t>().</a:t>
            </a:r>
          </a:p>
          <a:p>
            <a:pPr marL="285750" indent="-285750"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Filled missing numerical values with mean/median.</a:t>
            </a:r>
          </a:p>
          <a:p>
            <a:pPr marL="285750" indent="-285750"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Filled missing categorical values with mode.</a:t>
            </a:r>
          </a:p>
          <a:p>
            <a:pPr algn="just"/>
            <a:r>
              <a:rPr lang="en-US" sz="1900" b="1" dirty="0">
                <a:latin typeface="Times New Roman" panose="02020603050405020304" pitchFamily="18" charset="0"/>
                <a:cs typeface="Times New Roman" panose="02020603050405020304" pitchFamily="18" charset="0"/>
              </a:rPr>
              <a:t>F. Removing Duplicates and Unnecessary Columns</a:t>
            </a:r>
          </a:p>
          <a:p>
            <a:pPr marL="285750" indent="-285750"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Removed duplicate entries using .duplicated().</a:t>
            </a:r>
          </a:p>
          <a:p>
            <a:pPr marL="285750" indent="-285750"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Dropped irrelevant columns using .drop().</a:t>
            </a:r>
          </a:p>
          <a:p>
            <a:pPr algn="just"/>
            <a:r>
              <a:rPr lang="en-US" sz="1900" b="1" dirty="0">
                <a:latin typeface="Times New Roman" panose="02020603050405020304" pitchFamily="18" charset="0"/>
                <a:cs typeface="Times New Roman" panose="02020603050405020304" pitchFamily="18" charset="0"/>
              </a:rPr>
              <a:t>G. Outlier Detection and Treatment</a:t>
            </a:r>
          </a:p>
          <a:p>
            <a:pPr marL="285750" indent="-285750"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Identified outliers using box plots.</a:t>
            </a:r>
          </a:p>
          <a:p>
            <a:pPr marL="285750" indent="-285750"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Calculated Interquartile Range (IQR) to define thresholds for outliers</a:t>
            </a:r>
          </a:p>
          <a:p>
            <a:pPr marL="285750" indent="-285750" algn="just">
              <a:buFont typeface="Wingdings" panose="05000000000000000000" pitchFamily="2" charset="2"/>
              <a:buChar char="Ø"/>
            </a:pPr>
            <a:r>
              <a:rPr lang="en-US" sz="1900" dirty="0">
                <a:latin typeface="Times New Roman" panose="02020603050405020304" pitchFamily="18" charset="0"/>
                <a:cs typeface="Times New Roman" panose="02020603050405020304" pitchFamily="18" charset="0"/>
              </a:rPr>
              <a:t>Applied capping using </a:t>
            </a:r>
            <a:r>
              <a:rPr lang="en-US" sz="1900" dirty="0" err="1">
                <a:latin typeface="Times New Roman" panose="02020603050405020304" pitchFamily="18" charset="0"/>
                <a:cs typeface="Times New Roman" panose="02020603050405020304" pitchFamily="18" charset="0"/>
              </a:rPr>
              <a:t>np.where</a:t>
            </a:r>
            <a:r>
              <a:rPr lang="en-US" sz="1900" dirty="0">
                <a:latin typeface="Times New Roman" panose="02020603050405020304" pitchFamily="18" charset="0"/>
                <a:cs typeface="Times New Roman" panose="02020603050405020304" pitchFamily="18" charset="0"/>
              </a:rPr>
              <a:t> to handle extreme values.</a:t>
            </a:r>
          </a:p>
          <a:p>
            <a:pPr algn="just"/>
            <a:endParaRPr lang="en-IN" dirty="0"/>
          </a:p>
        </p:txBody>
      </p:sp>
      <p:pic>
        <p:nvPicPr>
          <p:cNvPr id="3" name="Picture 2">
            <a:extLst>
              <a:ext uri="{FF2B5EF4-FFF2-40B4-BE49-F238E27FC236}">
                <a16:creationId xmlns:a16="http://schemas.microsoft.com/office/drawing/2014/main" id="{D5804CFA-2F4F-F5E5-2A6B-A5DC244AF3A3}"/>
              </a:ext>
            </a:extLst>
          </p:cNvPr>
          <p:cNvPicPr>
            <a:picLocks noChangeAspect="1"/>
          </p:cNvPicPr>
          <p:nvPr/>
        </p:nvPicPr>
        <p:blipFill>
          <a:blip r:embed="rId2"/>
          <a:stretch>
            <a:fillRect/>
          </a:stretch>
        </p:blipFill>
        <p:spPr>
          <a:xfrm>
            <a:off x="6006516" y="987425"/>
            <a:ext cx="5511567" cy="4881563"/>
          </a:xfrm>
          <a:prstGeom prst="rect">
            <a:avLst/>
          </a:prstGeom>
        </p:spPr>
      </p:pic>
    </p:spTree>
    <p:extLst>
      <p:ext uri="{BB962C8B-B14F-4D97-AF65-F5344CB8AC3E}">
        <p14:creationId xmlns:p14="http://schemas.microsoft.com/office/powerpoint/2010/main" val="3368144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878816-7E1D-F15F-1E6C-ED611E3F9929}"/>
              </a:ext>
            </a:extLst>
          </p:cNvPr>
          <p:cNvSpPr txBox="1"/>
          <p:nvPr/>
        </p:nvSpPr>
        <p:spPr>
          <a:xfrm>
            <a:off x="1679195" y="355963"/>
            <a:ext cx="8833609" cy="400110"/>
          </a:xfrm>
          <a:prstGeom prst="rect">
            <a:avLst/>
          </a:prstGeom>
          <a:noFill/>
        </p:spPr>
        <p:txBody>
          <a:bodyPr wrap="square" rtlCol="0">
            <a:spAutoFit/>
          </a:bodyPr>
          <a:lstStyle/>
          <a:p>
            <a:pPr algn="ctr"/>
            <a:r>
              <a:rPr lang="en-US" sz="2000" b="1" u="sng" dirty="0">
                <a:latin typeface="Times New Roman" panose="02020603050405020304" pitchFamily="18" charset="0"/>
                <a:cs typeface="Times New Roman" panose="02020603050405020304" pitchFamily="18" charset="0"/>
              </a:rPr>
              <a:t>Key challenges and addressed. </a:t>
            </a:r>
            <a:endParaRPr lang="en-IN" sz="2000" b="1" u="sng"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A52F55F9-4724-B486-05D3-0142DAD7555E}"/>
              </a:ext>
            </a:extLst>
          </p:cNvPr>
          <p:cNvSpPr txBox="1"/>
          <p:nvPr/>
        </p:nvSpPr>
        <p:spPr>
          <a:xfrm>
            <a:off x="545283" y="697350"/>
            <a:ext cx="11132191" cy="6101927"/>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Understanding the Data: </a:t>
            </a:r>
            <a:r>
              <a:rPr lang="en-US" dirty="0">
                <a:latin typeface="Times New Roman" panose="02020603050405020304" pitchFamily="18" charset="0"/>
                <a:cs typeface="Times New Roman" panose="02020603050405020304" pitchFamily="18" charset="0"/>
              </a:rPr>
              <a:t>Gaining a clear understanding of each columns and identify type of data, categorical or numerical, it was challenging without proper studies.</a:t>
            </a:r>
          </a:p>
          <a:p>
            <a:pPr marL="285750" indent="-285750" algn="just">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Integration of Multiple Datasets:</a:t>
            </a:r>
            <a:r>
              <a:rPr lang="en-US" dirty="0">
                <a:latin typeface="Times New Roman" panose="02020603050405020304" pitchFamily="18" charset="0"/>
                <a:cs typeface="Times New Roman" panose="02020603050405020304" pitchFamily="18" charset="0"/>
              </a:rPr>
              <a:t> Merging datasets with different datasets based on key column again required a deep understanding of the data and proficiency in  manipulation skills.</a:t>
            </a:r>
          </a:p>
          <a:p>
            <a:pPr marL="285750" indent="-285750" algn="just">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Data Quality Issues: </a:t>
            </a:r>
            <a:r>
              <a:rPr lang="en-US" dirty="0">
                <a:latin typeface="Times New Roman" panose="02020603050405020304" pitchFamily="18" charset="0"/>
                <a:cs typeface="Times New Roman" panose="02020603050405020304" pitchFamily="18" charset="0"/>
              </a:rPr>
              <a:t>By integrating data from different dataset was included missing values and outliers. By filling and capping a missing value and outliers respectively was not easy by using appropriate cleaning and imputation techniques.  </a:t>
            </a:r>
          </a:p>
          <a:p>
            <a:pPr marL="285750" indent="-285750" algn="just">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Interpreting Insights</a:t>
            </a:r>
            <a:r>
              <a:rPr lang="en-US" dirty="0">
                <a:latin typeface="Times New Roman" panose="02020603050405020304" pitchFamily="18" charset="0"/>
                <a:cs typeface="Times New Roman" panose="02020603050405020304" pitchFamily="18" charset="0"/>
              </a:rPr>
              <a:t>: Translating raw data into meaningful insights by using various visualization plot for business use cases required statistics, technical and domain knowledge.</a:t>
            </a:r>
          </a:p>
          <a:p>
            <a:pPr marL="285750" indent="-285750" algn="just">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Tool Proficiency</a:t>
            </a:r>
            <a:r>
              <a:rPr lang="en-US" dirty="0">
                <a:latin typeface="Times New Roman" panose="02020603050405020304" pitchFamily="18" charset="0"/>
                <a:cs typeface="Times New Roman" panose="02020603050405020304" pitchFamily="18" charset="0"/>
              </a:rPr>
              <a:t>: Mastering Python libraries and visualization tools, especially for </a:t>
            </a:r>
            <a:r>
              <a:rPr lang="en-US" dirty="0" err="1">
                <a:latin typeface="Times New Roman" panose="02020603050405020304" pitchFamily="18" charset="0"/>
                <a:cs typeface="Times New Roman" panose="02020603050405020304" pitchFamily="18" charset="0"/>
              </a:rPr>
              <a:t>Explorery</a:t>
            </a:r>
            <a:r>
              <a:rPr lang="en-US" dirty="0">
                <a:latin typeface="Times New Roman" panose="02020603050405020304" pitchFamily="18" charset="0"/>
                <a:cs typeface="Times New Roman" panose="02020603050405020304" pitchFamily="18" charset="0"/>
              </a:rPr>
              <a:t> Data Analysis (EDA) was required huge research and study when dealing with multiple columns.</a:t>
            </a:r>
          </a:p>
        </p:txBody>
      </p:sp>
    </p:spTree>
    <p:extLst>
      <p:ext uri="{BB962C8B-B14F-4D97-AF65-F5344CB8AC3E}">
        <p14:creationId xmlns:p14="http://schemas.microsoft.com/office/powerpoint/2010/main" val="6304073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08E92A-3010-D53F-9E8C-091D3F4CB9CE}"/>
              </a:ext>
            </a:extLst>
          </p:cNvPr>
          <p:cNvSpPr txBox="1"/>
          <p:nvPr/>
        </p:nvSpPr>
        <p:spPr>
          <a:xfrm>
            <a:off x="1409349" y="578840"/>
            <a:ext cx="8875553" cy="400110"/>
          </a:xfrm>
          <a:prstGeom prst="rect">
            <a:avLst/>
          </a:prstGeom>
          <a:noFill/>
        </p:spPr>
        <p:txBody>
          <a:bodyPr wrap="square" rtlCol="0">
            <a:spAutoFit/>
          </a:bodyPr>
          <a:lstStyle/>
          <a:p>
            <a:pPr algn="ctr"/>
            <a:r>
              <a:rPr lang="en-US" sz="2000" b="1" u="sng" dirty="0">
                <a:latin typeface="Times New Roman" panose="02020603050405020304" pitchFamily="18" charset="0"/>
                <a:cs typeface="Times New Roman" panose="02020603050405020304" pitchFamily="18" charset="0"/>
              </a:rPr>
              <a:t>Insights from the dataset.</a:t>
            </a:r>
            <a:endParaRPr lang="en-IN" sz="2000" b="1" u="sng"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7B4B583-48DD-F3AF-69B1-D3F1CC23A4C6}"/>
              </a:ext>
            </a:extLst>
          </p:cNvPr>
          <p:cNvSpPr txBox="1"/>
          <p:nvPr/>
        </p:nvSpPr>
        <p:spPr>
          <a:xfrm>
            <a:off x="631971" y="1241571"/>
            <a:ext cx="10972800" cy="4247317"/>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dataset regarding to rental service provided by company and how other factor is going to influence it need to check.</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It contains Categorical columns like </a:t>
            </a:r>
            <a:r>
              <a:rPr lang="en-US" dirty="0" err="1">
                <a:latin typeface="Times New Roman" panose="02020603050405020304" pitchFamily="18" charset="0"/>
                <a:cs typeface="Times New Roman" panose="02020603050405020304" pitchFamily="18" charset="0"/>
              </a:rPr>
              <a:t>dteday</a:t>
            </a:r>
            <a:r>
              <a:rPr lang="en-US" dirty="0">
                <a:latin typeface="Times New Roman" panose="02020603050405020304" pitchFamily="18" charset="0"/>
                <a:cs typeface="Times New Roman" panose="02020603050405020304" pitchFamily="18" charset="0"/>
              </a:rPr>
              <a:t>(Date), season, yr(Year), </a:t>
            </a:r>
            <a:r>
              <a:rPr lang="en-US" dirty="0" err="1">
                <a:latin typeface="Times New Roman" panose="02020603050405020304" pitchFamily="18" charset="0"/>
                <a:cs typeface="Times New Roman" panose="02020603050405020304" pitchFamily="18" charset="0"/>
              </a:rPr>
              <a:t>mnth</a:t>
            </a:r>
            <a:r>
              <a:rPr lang="en-US" dirty="0">
                <a:latin typeface="Times New Roman" panose="02020603050405020304" pitchFamily="18" charset="0"/>
                <a:cs typeface="Times New Roman" panose="02020603050405020304" pitchFamily="18" charset="0"/>
              </a:rPr>
              <a:t>(Month), </a:t>
            </a:r>
            <a:r>
              <a:rPr lang="en-US" dirty="0" err="1">
                <a:latin typeface="Times New Roman" panose="02020603050405020304" pitchFamily="18" charset="0"/>
                <a:cs typeface="Times New Roman" panose="02020603050405020304" pitchFamily="18" charset="0"/>
              </a:rPr>
              <a:t>hr</a:t>
            </a:r>
            <a:r>
              <a:rPr lang="en-US" dirty="0">
                <a:latin typeface="Times New Roman" panose="02020603050405020304" pitchFamily="18" charset="0"/>
                <a:cs typeface="Times New Roman" panose="02020603050405020304" pitchFamily="18" charset="0"/>
              </a:rPr>
              <a:t>(Hour), holiday, weekday and </a:t>
            </a:r>
            <a:r>
              <a:rPr lang="en-US" dirty="0" err="1">
                <a:latin typeface="Times New Roman" panose="02020603050405020304" pitchFamily="18" charset="0"/>
                <a:cs typeface="Times New Roman" panose="02020603050405020304" pitchFamily="18" charset="0"/>
              </a:rPr>
              <a:t>weathersit</a:t>
            </a:r>
            <a:r>
              <a:rPr lang="en-US" dirty="0">
                <a:latin typeface="Times New Roman" panose="02020603050405020304" pitchFamily="18" charset="0"/>
                <a:cs typeface="Times New Roman" panose="02020603050405020304" pitchFamily="18" charset="0"/>
              </a:rPr>
              <a:t>(weather situation) and Numerical Columns like temp (temperature), </a:t>
            </a:r>
            <a:r>
              <a:rPr lang="en-US" dirty="0" err="1">
                <a:latin typeface="Times New Roman" panose="02020603050405020304" pitchFamily="18" charset="0"/>
                <a:cs typeface="Times New Roman" panose="02020603050405020304" pitchFamily="18" charset="0"/>
              </a:rPr>
              <a:t>atemp</a:t>
            </a:r>
            <a:r>
              <a:rPr lang="en-US" dirty="0">
                <a:latin typeface="Times New Roman" panose="02020603050405020304" pitchFamily="18" charset="0"/>
                <a:cs typeface="Times New Roman" panose="02020603050405020304" pitchFamily="18" charset="0"/>
              </a:rPr>
              <a:t>, hum (humidity), windspeed, casual, registered and </a:t>
            </a:r>
            <a:r>
              <a:rPr lang="en-US" dirty="0" err="1">
                <a:latin typeface="Times New Roman" panose="02020603050405020304" pitchFamily="18" charset="0"/>
                <a:cs typeface="Times New Roman" panose="02020603050405020304" pitchFamily="18" charset="0"/>
              </a:rPr>
              <a:t>cnt</a:t>
            </a:r>
            <a:r>
              <a:rPr lang="en-US" dirty="0">
                <a:latin typeface="Times New Roman" panose="02020603050405020304" pitchFamily="18" charset="0"/>
                <a:cs typeface="Times New Roman" panose="02020603050405020304" pitchFamily="18" charset="0"/>
              </a:rPr>
              <a:t> (Total number of rental).</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columns, </a:t>
            </a:r>
            <a:r>
              <a:rPr lang="en-US" dirty="0" err="1">
                <a:latin typeface="Times New Roman" panose="02020603050405020304" pitchFamily="18" charset="0"/>
                <a:cs typeface="Times New Roman" panose="02020603050405020304" pitchFamily="18" charset="0"/>
              </a:rPr>
              <a:t>cnt</a:t>
            </a:r>
            <a:r>
              <a:rPr lang="en-US" dirty="0">
                <a:latin typeface="Times New Roman" panose="02020603050405020304" pitchFamily="18" charset="0"/>
                <a:cs typeface="Times New Roman" panose="02020603050405020304" pitchFamily="18" charset="0"/>
              </a:rPr>
              <a:t> (Total number of rental) is a target column and other columns are a feature columns.</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 </a:t>
            </a:r>
            <a:r>
              <a:rPr lang="en-US" dirty="0" err="1">
                <a:latin typeface="Times New Roman" panose="02020603050405020304" pitchFamily="18" charset="0"/>
                <a:cs typeface="Times New Roman" panose="02020603050405020304" pitchFamily="18" charset="0"/>
              </a:rPr>
              <a:t>cnt</a:t>
            </a:r>
            <a:r>
              <a:rPr lang="en-US" dirty="0">
                <a:latin typeface="Times New Roman" panose="02020603050405020304" pitchFamily="18" charset="0"/>
                <a:cs typeface="Times New Roman" panose="02020603050405020304" pitchFamily="18" charset="0"/>
              </a:rPr>
              <a:t> (Total number of rental) column is depended on other columns, like dependent and independent variable.</a:t>
            </a: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4534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1E7F963-05CB-160F-A447-BD144A6F07F6}"/>
              </a:ext>
            </a:extLst>
          </p:cNvPr>
          <p:cNvSpPr txBox="1"/>
          <p:nvPr/>
        </p:nvSpPr>
        <p:spPr>
          <a:xfrm>
            <a:off x="3048697" y="278939"/>
            <a:ext cx="6094602" cy="400110"/>
          </a:xfrm>
          <a:prstGeom prst="rect">
            <a:avLst/>
          </a:prstGeom>
          <a:noFill/>
        </p:spPr>
        <p:txBody>
          <a:bodyPr wrap="square">
            <a:spAutoFit/>
          </a:bodyPr>
          <a:lstStyle/>
          <a:p>
            <a:pPr algn="ctr"/>
            <a:r>
              <a:rPr lang="en-US" sz="2000" b="1" u="sng" dirty="0">
                <a:latin typeface="Times New Roman" panose="02020603050405020304" pitchFamily="18" charset="0"/>
                <a:cs typeface="Times New Roman" panose="02020603050405020304" pitchFamily="18" charset="0"/>
              </a:rPr>
              <a:t>Findings from the dataset.</a:t>
            </a:r>
            <a:endParaRPr lang="en-IN" sz="2000" b="1" u="sng"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26BB0B1F-B64D-C86C-EAFE-E4BBC80B43F6}"/>
              </a:ext>
            </a:extLst>
          </p:cNvPr>
          <p:cNvSpPr txBox="1"/>
          <p:nvPr/>
        </p:nvSpPr>
        <p:spPr>
          <a:xfrm>
            <a:off x="685099" y="512091"/>
            <a:ext cx="10821798" cy="3139321"/>
          </a:xfrm>
          <a:prstGeom prst="rect">
            <a:avLst/>
          </a:prstGeom>
          <a:noFill/>
        </p:spPr>
        <p:txBody>
          <a:bodyPr wrap="square" rtlCol="0">
            <a:spAutoFit/>
          </a:bodyPr>
          <a:lstStyle/>
          <a:p>
            <a:pPr algn="just">
              <a:lnSpc>
                <a:spcPct val="200000"/>
              </a:lnSpc>
            </a:pPr>
            <a:r>
              <a:rPr lang="en-US" b="1" dirty="0">
                <a:latin typeface="Times New Roman" panose="02020603050405020304" pitchFamily="18" charset="0"/>
                <a:cs typeface="Times New Roman" panose="02020603050405020304" pitchFamily="18" charset="0"/>
              </a:rPr>
              <a:t>By Observing Correlation between Numerical Columns and </a:t>
            </a:r>
            <a:r>
              <a:rPr lang="en-US" b="1" dirty="0" err="1">
                <a:latin typeface="Times New Roman" panose="02020603050405020304" pitchFamily="18" charset="0"/>
                <a:cs typeface="Times New Roman" panose="02020603050405020304" pitchFamily="18" charset="0"/>
              </a:rPr>
              <a:t>cnt</a:t>
            </a:r>
            <a:r>
              <a:rPr lang="en-US" b="1" dirty="0">
                <a:latin typeface="Times New Roman" panose="02020603050405020304" pitchFamily="18" charset="0"/>
                <a:cs typeface="Times New Roman" panose="02020603050405020304" pitchFamily="18" charset="0"/>
              </a:rPr>
              <a:t> (Total number of rental):- </a:t>
            </a:r>
          </a:p>
          <a:p>
            <a:pPr marL="285750" indent="-285750" algn="just">
              <a:lnSpc>
                <a:spcPct val="200000"/>
              </a:lnSpc>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it came to know that temp, </a:t>
            </a:r>
            <a:r>
              <a:rPr lang="en-US" dirty="0" err="1">
                <a:latin typeface="Times New Roman" panose="02020603050405020304" pitchFamily="18" charset="0"/>
                <a:cs typeface="Times New Roman" panose="02020603050405020304" pitchFamily="18" charset="0"/>
              </a:rPr>
              <a:t>atemp</a:t>
            </a:r>
            <a:r>
              <a:rPr lang="en-US" dirty="0">
                <a:latin typeface="Times New Roman" panose="02020603050405020304" pitchFamily="18" charset="0"/>
                <a:cs typeface="Times New Roman" panose="02020603050405020304" pitchFamily="18" charset="0"/>
              </a:rPr>
              <a:t> and windspeed have a positive correlations with </a:t>
            </a:r>
            <a:r>
              <a:rPr lang="en-US" dirty="0" err="1">
                <a:latin typeface="Times New Roman" panose="02020603050405020304" pitchFamily="18" charset="0"/>
                <a:cs typeface="Times New Roman" panose="02020603050405020304" pitchFamily="18" charset="0"/>
              </a:rPr>
              <a:t>cnt</a:t>
            </a:r>
            <a:r>
              <a:rPr lang="en-US" dirty="0">
                <a:latin typeface="Times New Roman" panose="02020603050405020304" pitchFamily="18" charset="0"/>
                <a:cs typeface="Times New Roman" panose="02020603050405020304" pitchFamily="18" charset="0"/>
              </a:rPr>
              <a:t> (Total </a:t>
            </a:r>
            <a:r>
              <a:rPr lang="en-US" dirty="0" err="1">
                <a:latin typeface="Times New Roman" panose="02020603050405020304" pitchFamily="18" charset="0"/>
                <a:cs typeface="Times New Roman" panose="02020603050405020304" pitchFamily="18" charset="0"/>
              </a:rPr>
              <a:t>numner</a:t>
            </a:r>
            <a:r>
              <a:rPr lang="en-US" dirty="0">
                <a:latin typeface="Times New Roman" panose="02020603050405020304" pitchFamily="18" charset="0"/>
                <a:cs typeface="Times New Roman" panose="02020603050405020304" pitchFamily="18" charset="0"/>
              </a:rPr>
              <a:t> of rental). Humidity has a negative correlations with </a:t>
            </a:r>
            <a:r>
              <a:rPr lang="en-US" dirty="0" err="1">
                <a:latin typeface="Times New Roman" panose="02020603050405020304" pitchFamily="18" charset="0"/>
                <a:cs typeface="Times New Roman" panose="02020603050405020304" pitchFamily="18" charset="0"/>
              </a:rPr>
              <a:t>cnt</a:t>
            </a:r>
            <a:r>
              <a:rPr lang="en-US" dirty="0">
                <a:latin typeface="Times New Roman" panose="02020603050405020304" pitchFamily="18" charset="0"/>
                <a:cs typeface="Times New Roman" panose="02020603050405020304" pitchFamily="18" charset="0"/>
              </a:rPr>
              <a:t> (Total number of rental).</a:t>
            </a:r>
          </a:p>
          <a:p>
            <a:pPr marL="285750" indent="-285750" algn="just">
              <a:lnSpc>
                <a:spcPct val="200000"/>
              </a:lnSpc>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rPr>
              <a:t>Conclusion: </a:t>
            </a:r>
            <a:r>
              <a:rPr lang="en-US" dirty="0">
                <a:latin typeface="Times New Roman" panose="02020603050405020304" pitchFamily="18" charset="0"/>
                <a:cs typeface="Times New Roman" panose="02020603050405020304" pitchFamily="18" charset="0"/>
              </a:rPr>
              <a:t>if temp, </a:t>
            </a:r>
            <a:r>
              <a:rPr lang="en-US" dirty="0" err="1">
                <a:latin typeface="Times New Roman" panose="02020603050405020304" pitchFamily="18" charset="0"/>
                <a:cs typeface="Times New Roman" panose="02020603050405020304" pitchFamily="18" charset="0"/>
              </a:rPr>
              <a:t>atemp</a:t>
            </a:r>
            <a:r>
              <a:rPr lang="en-US" dirty="0">
                <a:latin typeface="Times New Roman" panose="02020603050405020304" pitchFamily="18" charset="0"/>
                <a:cs typeface="Times New Roman" panose="02020603050405020304" pitchFamily="18" charset="0"/>
              </a:rPr>
              <a:t>, windspeed are increased then </a:t>
            </a:r>
            <a:r>
              <a:rPr lang="en-US" dirty="0" err="1">
                <a:latin typeface="Times New Roman" panose="02020603050405020304" pitchFamily="18" charset="0"/>
                <a:cs typeface="Times New Roman" panose="02020603050405020304" pitchFamily="18" charset="0"/>
              </a:rPr>
              <a:t>cnt</a:t>
            </a:r>
            <a:r>
              <a:rPr lang="en-US" dirty="0">
                <a:latin typeface="Times New Roman" panose="02020603050405020304" pitchFamily="18" charset="0"/>
                <a:cs typeface="Times New Roman" panose="02020603050405020304" pitchFamily="18" charset="0"/>
              </a:rPr>
              <a:t> (Total </a:t>
            </a:r>
            <a:r>
              <a:rPr lang="en-US" dirty="0" err="1">
                <a:latin typeface="Times New Roman" panose="02020603050405020304" pitchFamily="18" charset="0"/>
                <a:cs typeface="Times New Roman" panose="02020603050405020304" pitchFamily="18" charset="0"/>
              </a:rPr>
              <a:t>numner</a:t>
            </a:r>
            <a:r>
              <a:rPr lang="en-US" dirty="0">
                <a:latin typeface="Times New Roman" panose="02020603050405020304" pitchFamily="18" charset="0"/>
                <a:cs typeface="Times New Roman" panose="02020603050405020304" pitchFamily="18" charset="0"/>
              </a:rPr>
              <a:t> of rental) also increases but in context of hum (humidity), </a:t>
            </a:r>
            <a:r>
              <a:rPr lang="en-US" dirty="0" err="1">
                <a:latin typeface="Times New Roman" panose="02020603050405020304" pitchFamily="18" charset="0"/>
                <a:cs typeface="Times New Roman" panose="02020603050405020304" pitchFamily="18" charset="0"/>
              </a:rPr>
              <a:t>cnt</a:t>
            </a:r>
            <a:r>
              <a:rPr lang="en-US" dirty="0">
                <a:latin typeface="Times New Roman" panose="02020603050405020304" pitchFamily="18" charset="0"/>
                <a:cs typeface="Times New Roman" panose="02020603050405020304" pitchFamily="18" charset="0"/>
              </a:rPr>
              <a:t> (Total number of rental) increases when hum (humidity) decreases. </a:t>
            </a:r>
          </a:p>
          <a:p>
            <a:pPr algn="just"/>
            <a:endParaRPr lang="en-US"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D5209F74-BD8E-60CA-3F29-20C4D384B816}"/>
              </a:ext>
            </a:extLst>
          </p:cNvPr>
          <p:cNvPicPr>
            <a:picLocks noChangeAspect="1"/>
          </p:cNvPicPr>
          <p:nvPr/>
        </p:nvPicPr>
        <p:blipFill>
          <a:blip r:embed="rId2"/>
          <a:stretch>
            <a:fillRect/>
          </a:stretch>
        </p:blipFill>
        <p:spPr>
          <a:xfrm>
            <a:off x="3654016" y="3246539"/>
            <a:ext cx="4883965" cy="3502404"/>
          </a:xfrm>
          <a:prstGeom prst="rect">
            <a:avLst/>
          </a:prstGeom>
        </p:spPr>
      </p:pic>
    </p:spTree>
    <p:extLst>
      <p:ext uri="{BB962C8B-B14F-4D97-AF65-F5344CB8AC3E}">
        <p14:creationId xmlns:p14="http://schemas.microsoft.com/office/powerpoint/2010/main" val="15799281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397</TotalTime>
  <Words>1208</Words>
  <Application>Microsoft Office PowerPoint</Application>
  <PresentationFormat>Widescreen</PresentationFormat>
  <Paragraphs>68</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Times New Roman</vt:lpstr>
      <vt:lpstr>Wingdings</vt:lpstr>
      <vt:lpstr>Office Theme</vt:lpstr>
      <vt:lpstr>NextHikes IT Solutions  Project 2</vt:lpstr>
      <vt:lpstr>Data Harmonization and Insights Extraction </vt:lpstr>
      <vt:lpstr>PowerPoint Presentation</vt:lpstr>
      <vt:lpstr>PowerPoint Presentation</vt:lpstr>
      <vt:lpstr>Data wrangling and cleaning steps:  </vt:lpstr>
      <vt:lpstr>Data wrangling and cleaning steps: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Roshan Borde</dc:creator>
  <cp:lastModifiedBy>Roshan Borde</cp:lastModifiedBy>
  <cp:revision>2</cp:revision>
  <dcterms:created xsi:type="dcterms:W3CDTF">2025-01-09T10:53:08Z</dcterms:created>
  <dcterms:modified xsi:type="dcterms:W3CDTF">2025-01-09T18:48:44Z</dcterms:modified>
</cp:coreProperties>
</file>

<file path=docProps/thumbnail.jpeg>
</file>